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6858000" cy="9144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9900"/>
    <a:srgbClr val="CCECFF"/>
    <a:srgbClr val="558ED5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B26E9-C72C-4ED4-BE28-161D3DC9BE5D}" v="138" dt="2025-01-06T09:54:42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1627" y="-42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一成 清水" userId="ba220b4e41ec4246" providerId="LiveId" clId="{FDAB26E9-C72C-4ED4-BE28-161D3DC9BE5D}"/>
    <pc:docChg chg="modSld">
      <pc:chgData name="一成 清水" userId="ba220b4e41ec4246" providerId="LiveId" clId="{FDAB26E9-C72C-4ED4-BE28-161D3DC9BE5D}" dt="2025-01-06T09:55:06.375" v="1376" actId="20577"/>
      <pc:docMkLst>
        <pc:docMk/>
      </pc:docMkLst>
      <pc:sldChg chg="addSp delSp modSp mod">
        <pc:chgData name="一成 清水" userId="ba220b4e41ec4246" providerId="LiveId" clId="{FDAB26E9-C72C-4ED4-BE28-161D3DC9BE5D}" dt="2025-01-06T09:54:13.750" v="1343" actId="2711"/>
        <pc:sldMkLst>
          <pc:docMk/>
          <pc:sldMk cId="1234502057" sldId="257"/>
        </pc:sldMkLst>
        <pc:spChg chg="mod">
          <ac:chgData name="一成 清水" userId="ba220b4e41ec4246" providerId="LiveId" clId="{FDAB26E9-C72C-4ED4-BE28-161D3DC9BE5D}" dt="2025-01-06T09:34:28.699" v="163" actId="1076"/>
          <ac:spMkLst>
            <pc:docMk/>
            <pc:sldMk cId="1234502057" sldId="257"/>
            <ac:spMk id="4" creationId="{00000000-0000-0000-0000-000000000000}"/>
          </ac:spMkLst>
        </pc:spChg>
        <pc:spChg chg="mod">
          <ac:chgData name="一成 清水" userId="ba220b4e41ec4246" providerId="LiveId" clId="{FDAB26E9-C72C-4ED4-BE28-161D3DC9BE5D}" dt="2025-01-06T09:31:58.119" v="12" actId="20577"/>
          <ac:spMkLst>
            <pc:docMk/>
            <pc:sldMk cId="1234502057" sldId="257"/>
            <ac:spMk id="6" creationId="{00000000-0000-0000-0000-000000000000}"/>
          </ac:spMkLst>
        </pc:spChg>
        <pc:spChg chg="mod">
          <ac:chgData name="一成 清水" userId="ba220b4e41ec4246" providerId="LiveId" clId="{FDAB26E9-C72C-4ED4-BE28-161D3DC9BE5D}" dt="2025-01-06T09:46:17.398" v="630" actId="20577"/>
          <ac:spMkLst>
            <pc:docMk/>
            <pc:sldMk cId="1234502057" sldId="257"/>
            <ac:spMk id="17" creationId="{00000000-0000-0000-0000-000000000000}"/>
          </ac:spMkLst>
        </pc:spChg>
        <pc:spChg chg="mod">
          <ac:chgData name="一成 清水" userId="ba220b4e41ec4246" providerId="LiveId" clId="{FDAB26E9-C72C-4ED4-BE28-161D3DC9BE5D}" dt="2025-01-06T09:54:13.750" v="1343" actId="2711"/>
          <ac:spMkLst>
            <pc:docMk/>
            <pc:sldMk cId="1234502057" sldId="257"/>
            <ac:spMk id="23" creationId="{00000000-0000-0000-0000-000000000000}"/>
          </ac:spMkLst>
        </pc:spChg>
        <pc:spChg chg="mod">
          <ac:chgData name="一成 清水" userId="ba220b4e41ec4246" providerId="LiveId" clId="{FDAB26E9-C72C-4ED4-BE28-161D3DC9BE5D}" dt="2025-01-06T09:50:45.586" v="1050" actId="14100"/>
          <ac:spMkLst>
            <pc:docMk/>
            <pc:sldMk cId="1234502057" sldId="257"/>
            <ac:spMk id="38" creationId="{00000000-0000-0000-0000-000000000000}"/>
          </ac:spMkLst>
        </pc:spChg>
        <pc:graphicFrameChg chg="modGraphic">
          <ac:chgData name="一成 清水" userId="ba220b4e41ec4246" providerId="LiveId" clId="{FDAB26E9-C72C-4ED4-BE28-161D3DC9BE5D}" dt="2025-01-06T09:54:05.766" v="1342" actId="20577"/>
          <ac:graphicFrameMkLst>
            <pc:docMk/>
            <pc:sldMk cId="1234502057" sldId="257"/>
            <ac:graphicFrameMk id="20" creationId="{00000000-0000-0000-0000-000000000000}"/>
          </ac:graphicFrameMkLst>
        </pc:graphicFrameChg>
        <pc:graphicFrameChg chg="mod modGraphic">
          <ac:chgData name="一成 清水" userId="ba220b4e41ec4246" providerId="LiveId" clId="{FDAB26E9-C72C-4ED4-BE28-161D3DC9BE5D}" dt="2025-01-06T09:47:22.407" v="635" actId="2711"/>
          <ac:graphicFrameMkLst>
            <pc:docMk/>
            <pc:sldMk cId="1234502057" sldId="257"/>
            <ac:graphicFrameMk id="29" creationId="{00000000-0000-0000-0000-000000000000}"/>
          </ac:graphicFrameMkLst>
        </pc:graphicFrameChg>
        <pc:picChg chg="add mod">
          <ac:chgData name="一成 清水" userId="ba220b4e41ec4246" providerId="LiveId" clId="{FDAB26E9-C72C-4ED4-BE28-161D3DC9BE5D}" dt="2025-01-06T09:43:05.632" v="409" actId="1076"/>
          <ac:picMkLst>
            <pc:docMk/>
            <pc:sldMk cId="1234502057" sldId="257"/>
            <ac:picMk id="7" creationId="{71F9F2EB-5595-E028-3D91-5961B9AA85A7}"/>
          </ac:picMkLst>
        </pc:picChg>
        <pc:picChg chg="add mod">
          <ac:chgData name="一成 清水" userId="ba220b4e41ec4246" providerId="LiveId" clId="{FDAB26E9-C72C-4ED4-BE28-161D3DC9BE5D}" dt="2025-01-06T09:43:31.447" v="420" actId="1076"/>
          <ac:picMkLst>
            <pc:docMk/>
            <pc:sldMk cId="1234502057" sldId="257"/>
            <ac:picMk id="12" creationId="{E83E24E7-A25B-6B85-A78B-4883494292DE}"/>
          </ac:picMkLst>
        </pc:picChg>
        <pc:picChg chg="del">
          <ac:chgData name="一成 清水" userId="ba220b4e41ec4246" providerId="LiveId" clId="{FDAB26E9-C72C-4ED4-BE28-161D3DC9BE5D}" dt="2025-01-06T09:46:39.756" v="632" actId="478"/>
          <ac:picMkLst>
            <pc:docMk/>
            <pc:sldMk cId="1234502057" sldId="257"/>
            <ac:picMk id="13" creationId="{1CDC23D1-2AB8-822D-8A01-7978468D8802}"/>
          </ac:picMkLst>
        </pc:picChg>
        <pc:picChg chg="add mod">
          <ac:chgData name="一成 清水" userId="ba220b4e41ec4246" providerId="LiveId" clId="{FDAB26E9-C72C-4ED4-BE28-161D3DC9BE5D}" dt="2025-01-06T09:44:33.756" v="436" actId="1076"/>
          <ac:picMkLst>
            <pc:docMk/>
            <pc:sldMk cId="1234502057" sldId="257"/>
            <ac:picMk id="14" creationId="{30B69981-655C-D8B0-E042-1FC890643AF6}"/>
          </ac:picMkLst>
        </pc:picChg>
        <pc:picChg chg="add mod">
          <ac:chgData name="一成 清水" userId="ba220b4e41ec4246" providerId="LiveId" clId="{FDAB26E9-C72C-4ED4-BE28-161D3DC9BE5D}" dt="2025-01-06T09:40:23.037" v="373" actId="14100"/>
          <ac:picMkLst>
            <pc:docMk/>
            <pc:sldMk cId="1234502057" sldId="257"/>
            <ac:picMk id="15" creationId="{2CE52884-AA0C-7E40-11B6-5B0C46BF2557}"/>
          </ac:picMkLst>
        </pc:picChg>
        <pc:picChg chg="add mod">
          <ac:chgData name="一成 清水" userId="ba220b4e41ec4246" providerId="LiveId" clId="{FDAB26E9-C72C-4ED4-BE28-161D3DC9BE5D}" dt="2025-01-06T09:43:35.240" v="423" actId="1076"/>
          <ac:picMkLst>
            <pc:docMk/>
            <pc:sldMk cId="1234502057" sldId="257"/>
            <ac:picMk id="16" creationId="{966D870D-012F-A2FA-A770-B963A0842D10}"/>
          </ac:picMkLst>
        </pc:picChg>
        <pc:picChg chg="add mod">
          <ac:chgData name="一成 清水" userId="ba220b4e41ec4246" providerId="LiveId" clId="{FDAB26E9-C72C-4ED4-BE28-161D3DC9BE5D}" dt="2025-01-06T09:47:29.709" v="637" actId="1076"/>
          <ac:picMkLst>
            <pc:docMk/>
            <pc:sldMk cId="1234502057" sldId="257"/>
            <ac:picMk id="22" creationId="{EDD57E13-326D-40C8-5412-C00F1B036BA9}"/>
          </ac:picMkLst>
        </pc:picChg>
        <pc:picChg chg="add mod">
          <ac:chgData name="一成 清水" userId="ba220b4e41ec4246" providerId="LiveId" clId="{FDAB26E9-C72C-4ED4-BE28-161D3DC9BE5D}" dt="2025-01-06T09:51:16.823" v="1054" actId="1076"/>
          <ac:picMkLst>
            <pc:docMk/>
            <pc:sldMk cId="1234502057" sldId="257"/>
            <ac:picMk id="25" creationId="{CD2943F2-D2A1-82C4-86F7-DEF75E9D0688}"/>
          </ac:picMkLst>
        </pc:picChg>
        <pc:picChg chg="add mod">
          <ac:chgData name="一成 清水" userId="ba220b4e41ec4246" providerId="LiveId" clId="{FDAB26E9-C72C-4ED4-BE28-161D3DC9BE5D}" dt="2025-01-06T09:51:36.468" v="1058" actId="1076"/>
          <ac:picMkLst>
            <pc:docMk/>
            <pc:sldMk cId="1234502057" sldId="257"/>
            <ac:picMk id="26" creationId="{53D038AA-800A-1BB8-DABD-5014F7CA4C2B}"/>
          </ac:picMkLst>
        </pc:picChg>
        <pc:picChg chg="add mod">
          <ac:chgData name="一成 清水" userId="ba220b4e41ec4246" providerId="LiveId" clId="{FDAB26E9-C72C-4ED4-BE28-161D3DC9BE5D}" dt="2025-01-06T09:52:13.384" v="1063" actId="14100"/>
          <ac:picMkLst>
            <pc:docMk/>
            <pc:sldMk cId="1234502057" sldId="257"/>
            <ac:picMk id="28" creationId="{6C05416D-D59B-DC7C-5B40-367DC61E8B52}"/>
          </ac:picMkLst>
        </pc:picChg>
        <pc:picChg chg="mod">
          <ac:chgData name="一成 清水" userId="ba220b4e41ec4246" providerId="LiveId" clId="{FDAB26E9-C72C-4ED4-BE28-161D3DC9BE5D}" dt="2025-01-06T09:34:21.157" v="161" actId="1076"/>
          <ac:picMkLst>
            <pc:docMk/>
            <pc:sldMk cId="1234502057" sldId="257"/>
            <ac:picMk id="35" creationId="{00000000-0000-0000-0000-000000000000}"/>
          </ac:picMkLst>
        </pc:picChg>
        <pc:picChg chg="add mod">
          <ac:chgData name="一成 清水" userId="ba220b4e41ec4246" providerId="LiveId" clId="{FDAB26E9-C72C-4ED4-BE28-161D3DC9BE5D}" dt="2025-01-06T09:44:30.390" v="435" actId="1076"/>
          <ac:picMkLst>
            <pc:docMk/>
            <pc:sldMk cId="1234502057" sldId="257"/>
            <ac:picMk id="1028" creationId="{B28C6F4C-A7A4-BF50-6925-85CBA79C20A9}"/>
          </ac:picMkLst>
        </pc:picChg>
        <pc:picChg chg="del">
          <ac:chgData name="一成 清水" userId="ba220b4e41ec4246" providerId="LiveId" clId="{FDAB26E9-C72C-4ED4-BE28-161D3DC9BE5D}" dt="2025-01-06T09:34:38.452" v="168" actId="478"/>
          <ac:picMkLst>
            <pc:docMk/>
            <pc:sldMk cId="1234502057" sldId="257"/>
            <ac:picMk id="1030" creationId="{D383EAC6-016B-2656-6743-E83AC38AEB0D}"/>
          </ac:picMkLst>
        </pc:picChg>
        <pc:picChg chg="del">
          <ac:chgData name="一成 清水" userId="ba220b4e41ec4246" providerId="LiveId" clId="{FDAB26E9-C72C-4ED4-BE28-161D3DC9BE5D}" dt="2025-01-06T09:34:35.500" v="166" actId="478"/>
          <ac:picMkLst>
            <pc:docMk/>
            <pc:sldMk cId="1234502057" sldId="257"/>
            <ac:picMk id="1032" creationId="{4F08BA8A-E46F-B5C7-1E91-D5E17B93E4E5}"/>
          </ac:picMkLst>
        </pc:picChg>
        <pc:picChg chg="del">
          <ac:chgData name="一成 清水" userId="ba220b4e41ec4246" providerId="LiveId" clId="{FDAB26E9-C72C-4ED4-BE28-161D3DC9BE5D}" dt="2025-01-06T09:34:33.977" v="165" actId="478"/>
          <ac:picMkLst>
            <pc:docMk/>
            <pc:sldMk cId="1234502057" sldId="257"/>
            <ac:picMk id="1034" creationId="{510DEA57-B65E-B8D5-A01D-8F9FB1E18CFE}"/>
          </ac:picMkLst>
        </pc:picChg>
        <pc:picChg chg="del">
          <ac:chgData name="一成 清水" userId="ba220b4e41ec4246" providerId="LiveId" clId="{FDAB26E9-C72C-4ED4-BE28-161D3DC9BE5D}" dt="2025-01-06T09:34:36.991" v="167" actId="478"/>
          <ac:picMkLst>
            <pc:docMk/>
            <pc:sldMk cId="1234502057" sldId="257"/>
            <ac:picMk id="1036" creationId="{DD6812CB-2113-4932-2AC8-587AF782B02D}"/>
          </ac:picMkLst>
        </pc:picChg>
        <pc:picChg chg="del">
          <ac:chgData name="一成 清水" userId="ba220b4e41ec4246" providerId="LiveId" clId="{FDAB26E9-C72C-4ED4-BE28-161D3DC9BE5D}" dt="2025-01-06T09:34:32.233" v="164" actId="478"/>
          <ac:picMkLst>
            <pc:docMk/>
            <pc:sldMk cId="1234502057" sldId="257"/>
            <ac:picMk id="1040" creationId="{25EC5EBB-C7D5-3A1E-718E-E0D0B32DFF34}"/>
          </ac:picMkLst>
        </pc:picChg>
        <pc:picChg chg="del">
          <ac:chgData name="一成 清水" userId="ba220b4e41ec4246" providerId="LiveId" clId="{FDAB26E9-C72C-4ED4-BE28-161D3DC9BE5D}" dt="2025-01-06T09:46:37.697" v="631" actId="478"/>
          <ac:picMkLst>
            <pc:docMk/>
            <pc:sldMk cId="1234502057" sldId="257"/>
            <ac:picMk id="1042" creationId="{90E5F7A3-225D-FBC0-DB9D-96B00B487040}"/>
          </ac:picMkLst>
        </pc:picChg>
        <pc:picChg chg="del">
          <ac:chgData name="一成 清水" userId="ba220b4e41ec4246" providerId="LiveId" clId="{FDAB26E9-C72C-4ED4-BE28-161D3DC9BE5D}" dt="2025-01-06T09:46:41.328" v="633" actId="478"/>
          <ac:picMkLst>
            <pc:docMk/>
            <pc:sldMk cId="1234502057" sldId="257"/>
            <ac:picMk id="1046" creationId="{C9C778D1-0CEE-942A-41D2-522A4A7C2DB5}"/>
          </ac:picMkLst>
        </pc:picChg>
      </pc:sldChg>
      <pc:sldChg chg="modSp mod">
        <pc:chgData name="一成 清水" userId="ba220b4e41ec4246" providerId="LiveId" clId="{FDAB26E9-C72C-4ED4-BE28-161D3DC9BE5D}" dt="2025-01-06T09:55:06.375" v="1376" actId="20577"/>
        <pc:sldMkLst>
          <pc:docMk/>
          <pc:sldMk cId="1683161844" sldId="258"/>
        </pc:sldMkLst>
        <pc:spChg chg="mod">
          <ac:chgData name="一成 清水" userId="ba220b4e41ec4246" providerId="LiveId" clId="{FDAB26E9-C72C-4ED4-BE28-161D3DC9BE5D}" dt="2025-01-06T09:54:35.913" v="1346"/>
          <ac:spMkLst>
            <pc:docMk/>
            <pc:sldMk cId="1683161844" sldId="258"/>
            <ac:spMk id="2" creationId="{00000000-0000-0000-0000-000000000000}"/>
          </ac:spMkLst>
        </pc:spChg>
        <pc:spChg chg="mod">
          <ac:chgData name="一成 清水" userId="ba220b4e41ec4246" providerId="LiveId" clId="{FDAB26E9-C72C-4ED4-BE28-161D3DC9BE5D}" dt="2025-01-06T09:55:06.375" v="1376" actId="20577"/>
          <ac:spMkLst>
            <pc:docMk/>
            <pc:sldMk cId="1683161844" sldId="258"/>
            <ac:spMk id="30" creationId="{77DD6DF3-9AC2-4812-AB78-1CF66FC04EFE}"/>
          </ac:spMkLst>
        </pc:spChg>
        <pc:graphicFrameChg chg="mod modGraphic">
          <ac:chgData name="一成 清水" userId="ba220b4e41ec4246" providerId="LiveId" clId="{FDAB26E9-C72C-4ED4-BE28-161D3DC9BE5D}" dt="2025-01-06T09:54:53.387" v="1360" actId="20577"/>
          <ac:graphicFrameMkLst>
            <pc:docMk/>
            <pc:sldMk cId="1683161844" sldId="258"/>
            <ac:graphicFrameMk id="18" creationId="{10CF7CB0-A5C0-4D1C-8ED2-5851FCCB611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2CBC1C5-9547-4A5D-8EB0-60D6DA9CFE05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A5B0582-994E-4408-93FA-ABE67FA38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58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0582-994E-4408-93FA-ABE67FA387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37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0582-994E-4408-93FA-ABE67FA387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35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06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51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23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9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32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82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49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22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36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98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51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91C1-17C0-4DFA-9497-70FB6360FAAB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27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hyperlink" Target="https://www.luckylogi.co.j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-7267" y="0"/>
            <a:ext cx="6865267" cy="455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828" y="-2"/>
            <a:ext cx="6887882" cy="1157201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-87853" y="428650"/>
            <a:ext cx="6936645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None/>
            </a:pPr>
            <a:r>
              <a:rPr lang="en-US" altLang="ja-JP" sz="1800" b="1" dirty="0">
                <a:solidFill>
                  <a:schemeClr val="tx2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lang="ja-JP" altLang="en-US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第１回物流の最適化と見える化でコストダウンする極意を学ぶ</a:t>
            </a:r>
            <a:r>
              <a:rPr lang="en-US" altLang="ja-JP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b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lang="ja-JP" altLang="en-US" sz="1600" kern="1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営業と物流の連携が企業の全体最適につながる！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28" y="3528392"/>
            <a:ext cx="6858000" cy="82758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628800" y="3473355"/>
            <a:ext cx="4896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２０２</a:t>
            </a:r>
            <a:r>
              <a:rPr lang="en-US" altLang="ja-JP" sz="1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5</a:t>
            </a:r>
            <a:r>
              <a:rPr lang="ja-JP" altLang="en-US" sz="1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年 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１０月２２日</a:t>
            </a:r>
            <a:r>
              <a:rPr lang="ja-JP" altLang="en-US" sz="1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（水） </a:t>
            </a:r>
            <a:r>
              <a:rPr lang="en-US" altLang="ja-JP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1</a:t>
            </a:r>
            <a:r>
              <a:rPr lang="ja-JP" altLang="en-US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３</a:t>
            </a:r>
            <a:r>
              <a:rPr lang="en-US" altLang="ja-JP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:</a:t>
            </a:r>
            <a:r>
              <a:rPr lang="ja-JP" altLang="en-US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３</a:t>
            </a:r>
            <a:r>
              <a:rPr lang="en-US" altLang="ja-JP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0</a:t>
            </a:r>
            <a:r>
              <a:rPr lang="ja-JP" altLang="en-US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～</a:t>
            </a:r>
            <a:r>
              <a:rPr lang="en-US" altLang="ja-JP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1</a:t>
            </a:r>
            <a:r>
              <a:rPr lang="ja-JP" altLang="en-US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６</a:t>
            </a:r>
            <a:r>
              <a:rPr lang="en-US" altLang="ja-JP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:</a:t>
            </a:r>
            <a:r>
              <a:rPr lang="ja-JP" altLang="en-US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４</a:t>
            </a:r>
            <a:r>
              <a:rPr lang="en-US" altLang="ja-JP" sz="1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0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　</a:t>
            </a:r>
            <a:endParaRPr lang="ja-JP" altLang="en-US" sz="2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8" name="AutoShape 93"/>
          <p:cNvSpPr>
            <a:spLocks noChangeArrowheads="1"/>
          </p:cNvSpPr>
          <p:nvPr/>
        </p:nvSpPr>
        <p:spPr bwMode="auto">
          <a:xfrm>
            <a:off x="1052736" y="3597102"/>
            <a:ext cx="576064" cy="16617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日　時</a:t>
            </a:r>
          </a:p>
        </p:txBody>
      </p:sp>
      <p:sp>
        <p:nvSpPr>
          <p:cNvPr id="9" name="AutoShape 93"/>
          <p:cNvSpPr>
            <a:spLocks noChangeArrowheads="1"/>
          </p:cNvSpPr>
          <p:nvPr/>
        </p:nvSpPr>
        <p:spPr bwMode="auto">
          <a:xfrm>
            <a:off x="1052736" y="3821683"/>
            <a:ext cx="576064" cy="16617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会　場</a:t>
            </a:r>
          </a:p>
        </p:txBody>
      </p:sp>
      <p:sp>
        <p:nvSpPr>
          <p:cNvPr id="10" name="AutoShape 93"/>
          <p:cNvSpPr>
            <a:spLocks noChangeArrowheads="1"/>
          </p:cNvSpPr>
          <p:nvPr/>
        </p:nvSpPr>
        <p:spPr bwMode="auto">
          <a:xfrm>
            <a:off x="1052736" y="4025363"/>
            <a:ext cx="576064" cy="16617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参加費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28800" y="3781661"/>
            <a:ext cx="41044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連合会館　東京都千代田区神田駿河台３－２－１１  ４０５会議室　　</a:t>
            </a:r>
            <a:endParaRPr lang="en-US" altLang="ja-JP" sz="1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41496" y="4427984"/>
            <a:ext cx="6661023" cy="3478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square" lIns="83969" tIns="41985" rIns="83969" bIns="4198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ja-JP" altLang="en-US" sz="15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～　物流現場の何を見える化させるかを現場のみんなで考えよう！！～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705799" y="5624320"/>
            <a:ext cx="3096721" cy="3504639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3784570" y="5662113"/>
            <a:ext cx="1559221" cy="27137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2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講義スケジュール</a:t>
            </a:r>
          </a:p>
        </p:txBody>
      </p:sp>
      <p:graphicFrame>
        <p:nvGraphicFramePr>
          <p:cNvPr id="20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92909"/>
              </p:ext>
            </p:extLst>
          </p:nvPr>
        </p:nvGraphicFramePr>
        <p:xfrm>
          <a:off x="3733560" y="5950185"/>
          <a:ext cx="3020539" cy="2768077"/>
        </p:xfrm>
        <a:graphic>
          <a:graphicData uri="http://schemas.openxmlformats.org/drawingml/2006/table">
            <a:tbl>
              <a:tblPr/>
              <a:tblGrid>
                <a:gridCol w="41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会場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時　間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予　定</a:t>
                      </a:r>
                    </a:p>
                  </a:txBody>
                  <a:tcPr marL="82935" marR="82935" marT="42353" marB="42353" anchor="ctr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405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３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１５～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受付開始</a:t>
                      </a:r>
                      <a:endParaRPr kumimoji="1" lang="en-US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2935" marR="82935" marT="42353" marB="4235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405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３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:30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４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:30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『</a:t>
                      </a: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見えることが物流企業の競争力　</a:t>
                      </a:r>
                      <a:b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</a:b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　のスタート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』</a:t>
                      </a:r>
                      <a:endParaRPr kumimoji="1" lang="ja-JP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2935" marR="82935" marT="42353" marB="4235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405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４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:30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４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:40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休　憩</a:t>
                      </a:r>
                    </a:p>
                  </a:txBody>
                  <a:tcPr marL="82935" marR="82935" marT="42353" marB="4235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405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４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:40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５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:40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『</a:t>
                      </a: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見える化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』</a:t>
                      </a: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とは何か？</a:t>
                      </a:r>
                      <a:endParaRPr kumimoji="1" lang="en-US" altLang="ja-JP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2935" marR="82935" marT="42353" marB="4235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405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５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:40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５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:50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休　憩</a:t>
                      </a:r>
                    </a:p>
                  </a:txBody>
                  <a:tcPr marL="82935" marR="82935" marT="42353" marB="4235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67908"/>
                  </a:ext>
                </a:extLst>
              </a:tr>
              <a:tr h="36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405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５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:50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16:30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『4</a:t>
                      </a: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つの見える化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』</a:t>
                      </a: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と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『</a:t>
                      </a: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見える化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』</a:t>
                      </a: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定着の５つのポイント</a:t>
                      </a:r>
                    </a:p>
                  </a:txBody>
                  <a:tcPr marL="82935" marR="82935" marT="42353" marB="4235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96461"/>
                  </a:ext>
                </a:extLst>
              </a:tr>
              <a:tr h="36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17:00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</a:t>
                      </a: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18:50</a:t>
                      </a:r>
                    </a:p>
                  </a:txBody>
                  <a:tcPr marL="82935" marR="82935" marT="42353" marB="4235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情報交換会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～参加企業と人脈づくり～</a:t>
                      </a:r>
                    </a:p>
                  </a:txBody>
                  <a:tcPr marL="82935" marR="82935" marT="42353" marB="4235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AutoShape 93"/>
          <p:cNvSpPr>
            <a:spLocks noChangeArrowheads="1"/>
          </p:cNvSpPr>
          <p:nvPr/>
        </p:nvSpPr>
        <p:spPr bwMode="auto">
          <a:xfrm>
            <a:off x="172779" y="5709310"/>
            <a:ext cx="920064" cy="297584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2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講　師</a:t>
            </a:r>
          </a:p>
        </p:txBody>
      </p:sp>
      <p:sp>
        <p:nvSpPr>
          <p:cNvPr id="23" name="Text Box 95"/>
          <p:cNvSpPr txBox="1">
            <a:spLocks noChangeArrowheads="1"/>
          </p:cNvSpPr>
          <p:nvPr/>
        </p:nvSpPr>
        <p:spPr bwMode="auto">
          <a:xfrm>
            <a:off x="67811" y="6043604"/>
            <a:ext cx="3648844" cy="313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ts val="1350"/>
              </a:lnSpc>
              <a:spcAft>
                <a:spcPts val="0"/>
              </a:spcAft>
            </a:pPr>
            <a:r>
              <a:rPr lang="ja-JP" altLang="en-US" sz="800" b="1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●</a:t>
            </a:r>
            <a: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1973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年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８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月岩手県生まれ。日本大学経済学部卒業後、</a:t>
            </a:r>
            <a:endParaRPr lang="en-US" altLang="ja-JP" sz="800" kern="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ＭＳ Ｐゴシック" panose="020B0600070205080204" pitchFamily="50" charset="-128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㈱ケーヨーに勤務。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 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在庫管理、販売管理、</a:t>
            </a:r>
            <a:endParaRPr lang="en-US" altLang="ja-JP" sz="800" kern="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ＭＳ Ｐゴシック" panose="020B0600070205080204" pitchFamily="50" charset="-128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人材管理など現場で実務経験を積む。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●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医療業界に転進。㈶筑波メディカルセンターでは、購買部門にて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 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コクヨ㈱の＠オフィスを当時病院業界で初めて財団全体に導入し事務用品購入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の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コストダウンを達成し、病院業界紙で注目される。 電子カルテ導入、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 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医療材料・医療機器購入のコストダウンなど院内物流業務改革を達成させる。</a:t>
            </a:r>
            <a:endParaRPr lang="en-US" altLang="ja-JP" sz="800" kern="0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ＭＳ Ｐゴシック" panose="020B0600070205080204" pitchFamily="50" charset="-128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●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その後、アスクル㈱ に転進し、医薬品・医療機器通販事業の立ち上げに参画し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カタログ作成から、医薬品医療機器専用センターの立上げ、運営、営業まで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幅広く活動する。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その後、物流コンサルティング企業で</a:t>
            </a:r>
            <a: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10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年の経験を積む。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●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現在は、流通・物流合わせて２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５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年以上の経験をもとに、これまでに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１１００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社、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１１，０００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人以上に教育研修を行う。現場での失敗から学んだ経験に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基づく独自の図やイラストが満載のテキストやチームビルディングを盛り込んだ、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 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楽しく学べる研修が遠方＆多忙な物流・営業マンに好評。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●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現場主義をモットーに物流人材育成・指導、物流現場改善コンサルティングを</a:t>
            </a:r>
            <a:br>
              <a:rPr lang="en-US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行い、成果を出し続けてき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ました。</a:t>
            </a:r>
            <a:endParaRPr lang="ja-JP" altLang="ja-JP" sz="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0"/>
              </a:spcAft>
            </a:pPr>
            <a:r>
              <a:rPr lang="ja-JP" altLang="ja-JP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■２０１７年２月３日にロジクエスト㈱を設立</a:t>
            </a:r>
            <a:r>
              <a:rPr lang="ja-JP" altLang="en-US" sz="800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し、現場改善活動に邁進しています！</a:t>
            </a:r>
            <a:endParaRPr lang="ja-JP" altLang="ja-JP" sz="8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4" name="Text Box 96"/>
          <p:cNvSpPr txBox="1">
            <a:spLocks noChangeArrowheads="1"/>
          </p:cNvSpPr>
          <p:nvPr/>
        </p:nvSpPr>
        <p:spPr bwMode="auto">
          <a:xfrm>
            <a:off x="3764033" y="8756864"/>
            <a:ext cx="3020803" cy="40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969" tIns="41985" rIns="83969" bIns="41985">
            <a:spAutoFit/>
          </a:bodyPr>
          <a:lstStyle>
            <a:lvl1pPr marL="85725" indent="-857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※</a:t>
            </a:r>
            <a:r>
              <a:rPr lang="ja-JP" altLang="en-US" sz="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スケジュールやプログラムは、当日の進行状況により変更される場合がありますので、予めご了承願います。</a:t>
            </a:r>
            <a:endParaRPr lang="en-US" altLang="ja-JP" sz="7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itchFamily="50" charset="-128"/>
            </a:endParaRPr>
          </a:p>
          <a:p>
            <a:pPr eaLnBrk="1" hangingPunct="1"/>
            <a:r>
              <a:rPr lang="en-US" altLang="ja-JP" sz="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※</a:t>
            </a:r>
            <a:r>
              <a:rPr lang="ja-JP" altLang="en-US" sz="7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会場を片付けたら、すぐに情報交換会に移動します！</a:t>
            </a:r>
            <a:endParaRPr lang="en-US" altLang="ja-JP" sz="7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itchFamily="50" charset="-128"/>
            </a:endParaRPr>
          </a:p>
        </p:txBody>
      </p:sp>
      <p:sp>
        <p:nvSpPr>
          <p:cNvPr id="27" name="Text Box 95"/>
          <p:cNvSpPr txBox="1">
            <a:spLocks noChangeArrowheads="1"/>
          </p:cNvSpPr>
          <p:nvPr/>
        </p:nvSpPr>
        <p:spPr bwMode="auto">
          <a:xfrm>
            <a:off x="1092843" y="5631789"/>
            <a:ext cx="1721946" cy="48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ロジクエスト株式会社　　代表取締役　清水　一成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-51721" y="4767327"/>
            <a:ext cx="6884228" cy="2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0" lang="en-US" altLang="ja-JP" sz="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生成されたQRコード画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7" y="3563696"/>
            <a:ext cx="756744" cy="7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luckylogi.co.jp/img/com002_shimizu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63" t="7846" b="5519"/>
          <a:stretch/>
        </p:blipFill>
        <p:spPr bwMode="auto">
          <a:xfrm>
            <a:off x="2773611" y="5621839"/>
            <a:ext cx="943044" cy="98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8" descr="「案内イラスト」の画像検索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51" y="196014"/>
            <a:ext cx="769841" cy="9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95"/>
          <p:cNvSpPr txBox="1">
            <a:spLocks noChangeArrowheads="1"/>
          </p:cNvSpPr>
          <p:nvPr/>
        </p:nvSpPr>
        <p:spPr bwMode="auto">
          <a:xfrm>
            <a:off x="52123" y="4750283"/>
            <a:ext cx="4524081" cy="100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１．毎日、現場で必要な情報が目に飛び込んでくるようにするには？</a:t>
            </a:r>
            <a:br>
              <a:rPr kumimoji="0"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0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２．生きた情報しかいらない</a:t>
            </a:r>
            <a:br>
              <a:rPr kumimoji="0"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0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３．物流情報システムの連携の必要性</a:t>
            </a:r>
            <a:br>
              <a:rPr kumimoji="0"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0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４．物流現場にいち早く情報を流さない営業マンは</a:t>
            </a:r>
            <a:r>
              <a:rPr kumimoji="0"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kumimoji="0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流？</a:t>
            </a:r>
            <a:br>
              <a:rPr kumimoji="0"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0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５．見える化の４つの落とし穴とは？・・・</a:t>
            </a:r>
            <a:endParaRPr kumimoji="0"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9363"/>
              </p:ext>
            </p:extLst>
          </p:nvPr>
        </p:nvGraphicFramePr>
        <p:xfrm>
          <a:off x="-16237" y="1194700"/>
          <a:ext cx="6005976" cy="1158240"/>
        </p:xfrm>
        <a:graphic>
          <a:graphicData uri="http://schemas.openxmlformats.org/drawingml/2006/table">
            <a:tbl>
              <a:tblPr/>
              <a:tblGrid>
                <a:gridCol w="6005976">
                  <a:extLst>
                    <a:ext uri="{9D8B030D-6E8A-4147-A177-3AD203B41FA5}">
                      <a16:colId xmlns:a16="http://schemas.microsoft.com/office/drawing/2014/main" val="4208107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1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１．　</a:t>
                      </a:r>
                      <a:r>
                        <a:rPr lang="en-US" altLang="ja-JP" sz="1400" b="1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『</a:t>
                      </a:r>
                      <a:r>
                        <a:rPr lang="ja-JP" altLang="en-US" sz="1400" b="1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見えることが物流企業の競争力のスタート</a:t>
                      </a:r>
                      <a:r>
                        <a:rPr lang="en-US" altLang="ja-JP" sz="1400" b="1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』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２．　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『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見える化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』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とは何か？</a:t>
                      </a:r>
                      <a:endParaRPr lang="en-US" altLang="ja-JP" sz="14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３．　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『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営業の見える化とは？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』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４．　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『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見える化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』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の落とし穴とは？</a:t>
                      </a:r>
                      <a:endParaRPr lang="en-US" altLang="ja-JP" sz="1400" b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５．　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『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４つの見える化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』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と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『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見える化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』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定着の５つのポイント</a:t>
                      </a:r>
                      <a:r>
                        <a:rPr lang="en-US" altLang="ja-JP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』</a:t>
                      </a:r>
                      <a:r>
                        <a:rPr lang="en-US" altLang="ja-JP" sz="1400" b="1" dirty="0" err="1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etc</a:t>
                      </a:r>
                      <a:r>
                        <a:rPr lang="ja-JP" altLang="en-US" sz="1400" b="1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・・・・</a:t>
                      </a:r>
                      <a:endParaRPr lang="en-US" altLang="ja-JP" sz="1400" b="1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R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737042"/>
                  </a:ext>
                </a:extLst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1628800" y="3953016"/>
            <a:ext cx="5328592" cy="583458"/>
            <a:chOff x="1628800" y="4264115"/>
            <a:chExt cx="5328592" cy="583458"/>
          </a:xfrm>
        </p:grpSpPr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628800" y="4285881"/>
              <a:ext cx="2386823" cy="56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000" b="1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anose="020B0604030504040204" pitchFamily="50" charset="-128"/>
                </a:rPr>
                <a:t>一般：</a:t>
              </a:r>
              <a:r>
                <a:rPr lang="en-US" altLang="ja-JP" sz="1000" b="1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1000" b="1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anose="020B0604030504040204" pitchFamily="50" charset="-128"/>
                </a:rPr>
                <a:t>０</a:t>
              </a:r>
              <a:r>
                <a:rPr lang="en-US" altLang="ja-JP" sz="1000" b="1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anose="020B0604030504040204" pitchFamily="50" charset="-128"/>
                </a:rPr>
                <a:t>,000</a:t>
              </a:r>
              <a:r>
                <a:rPr lang="ja-JP" altLang="en-US" sz="1000" b="1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anose="020B0604030504040204" pitchFamily="50" charset="-128"/>
                </a:rPr>
                <a:t>円（税別）　</a:t>
              </a:r>
              <a:endParaRPr lang="en-US" altLang="ja-JP" sz="1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ja-JP" altLang="en-US" sz="1000" b="1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anose="020B0604030504040204" pitchFamily="50" charset="-128"/>
                </a:rPr>
                <a:t>会員：　５</a:t>
              </a:r>
              <a:r>
                <a:rPr lang="en-US" altLang="ja-JP" sz="1000" b="1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anose="020B0604030504040204" pitchFamily="50" charset="-128"/>
                </a:rPr>
                <a:t>,000</a:t>
              </a:r>
              <a:r>
                <a:rPr lang="ja-JP" altLang="en-US" sz="1000" b="1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anose="020B0604030504040204" pitchFamily="50" charset="-128"/>
                </a:rPr>
                <a:t>円（税別）</a:t>
              </a:r>
              <a:endParaRPr lang="en-US" altLang="ja-JP" sz="1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105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AutoShape 93"/>
            <p:cNvSpPr>
              <a:spLocks noChangeArrowheads="1"/>
            </p:cNvSpPr>
            <p:nvPr/>
          </p:nvSpPr>
          <p:spPr bwMode="auto">
            <a:xfrm>
              <a:off x="3861048" y="4293628"/>
              <a:ext cx="576064" cy="166178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lIns="83969" tIns="41985" rIns="83969" bIns="41985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ja-JP" altLang="en-US" sz="800" dirty="0">
                  <a:solidFill>
                    <a:schemeClr val="bg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itchFamily="50" charset="-128"/>
                </a:rPr>
                <a:t>対　象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4437112" y="4264115"/>
              <a:ext cx="2520280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900" dirty="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メイリオ" panose="020B0604030504040204" pitchFamily="50" charset="-128"/>
                </a:rPr>
                <a:t>運送・物流企業の現場スタッフ・管理者など</a:t>
              </a:r>
              <a:endParaRPr lang="en-US" altLang="ja-JP" sz="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47261F67-517A-4D10-8F67-7DFA53302A1C}"/>
              </a:ext>
            </a:extLst>
          </p:cNvPr>
          <p:cNvGrpSpPr/>
          <p:nvPr/>
        </p:nvGrpSpPr>
        <p:grpSpPr>
          <a:xfrm>
            <a:off x="9208" y="-13383"/>
            <a:ext cx="3347405" cy="429271"/>
            <a:chOff x="103798" y="-14630"/>
            <a:chExt cx="3347405" cy="429271"/>
          </a:xfrm>
        </p:grpSpPr>
        <p:sp>
          <p:nvSpPr>
            <p:cNvPr id="42" name="正方形/長方形 14">
              <a:extLst>
                <a:ext uri="{FF2B5EF4-FFF2-40B4-BE49-F238E27FC236}">
                  <a16:creationId xmlns:a16="http://schemas.microsoft.com/office/drawing/2014/main" id="{53352D29-1063-4544-A80A-540AA9F13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326" y="137642"/>
              <a:ext cx="16033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7"/>
                </a:buBlip>
                <a:defRPr kumimoji="1" sz="32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kumimoji="1" sz="24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 dirty="0">
                  <a:solidFill>
                    <a:srgbClr val="002060"/>
                  </a:solidFill>
                </a:rPr>
                <a:t>ロジクエスト株式会社</a:t>
              </a:r>
            </a:p>
          </p:txBody>
        </p: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07F31C13-9A4A-4AC5-B25B-BB5D4E0C3708}"/>
                </a:ext>
              </a:extLst>
            </p:cNvPr>
            <p:cNvGrpSpPr/>
            <p:nvPr/>
          </p:nvGrpSpPr>
          <p:grpSpPr>
            <a:xfrm>
              <a:off x="103798" y="-14630"/>
              <a:ext cx="3347405" cy="343472"/>
              <a:chOff x="103798" y="-14630"/>
              <a:chExt cx="3347405" cy="343472"/>
            </a:xfrm>
          </p:grpSpPr>
          <p:pic>
            <p:nvPicPr>
              <p:cNvPr id="44" name="図 43" descr="挿絵, 抽象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92DD91F-4BF6-4CE6-B3E1-6D77138B5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98" y="34828"/>
                <a:ext cx="1001692" cy="291117"/>
              </a:xfrm>
              <a:prstGeom prst="rect">
                <a:avLst/>
              </a:prstGeom>
            </p:spPr>
          </p:pic>
          <p:pic>
            <p:nvPicPr>
              <p:cNvPr id="45" name="図 44" descr="挿絵, 抽象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CA50DD1-BEC1-451A-9856-1E1B4141F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3801" y="33409"/>
                <a:ext cx="312009" cy="295433"/>
              </a:xfrm>
              <a:prstGeom prst="rect">
                <a:avLst/>
              </a:prstGeom>
            </p:spPr>
          </p:pic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9CFC3F47-5B12-4126-BB17-833CCCA89AA4}"/>
                  </a:ext>
                </a:extLst>
              </p:cNvPr>
              <p:cNvSpPr/>
              <p:nvPr/>
            </p:nvSpPr>
            <p:spPr>
              <a:xfrm>
                <a:off x="1464762" y="-14630"/>
                <a:ext cx="1986441" cy="2308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ja-JP" altLang="en-US" sz="900" b="1" dirty="0">
                    <a:ln w="0"/>
                    <a:solidFill>
                      <a:srgbClr val="00206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物流人財教育・物流コンサルティング</a:t>
                </a:r>
              </a:p>
            </p:txBody>
          </p:sp>
        </p:grpSp>
      </p:grpSp>
      <p:sp>
        <p:nvSpPr>
          <p:cNvPr id="39" name="AutoShape 93">
            <a:extLst>
              <a:ext uri="{FF2B5EF4-FFF2-40B4-BE49-F238E27FC236}">
                <a16:creationId xmlns:a16="http://schemas.microsoft.com/office/drawing/2014/main" id="{3ECE73B7-8BD2-48E6-AF6C-2100A28DB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806" y="4177961"/>
            <a:ext cx="576064" cy="16617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itchFamily="50" charset="-128"/>
              </a:rPr>
              <a:t>定　員</a:t>
            </a:r>
          </a:p>
        </p:txBody>
      </p:sp>
      <p:sp>
        <p:nvSpPr>
          <p:cNvPr id="47" name="Text Box 13">
            <a:extLst>
              <a:ext uri="{FF2B5EF4-FFF2-40B4-BE49-F238E27FC236}">
                <a16:creationId xmlns:a16="http://schemas.microsoft.com/office/drawing/2014/main" id="{B7EA6F78-B46A-44D6-A4A3-E79F43664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384" y="4148578"/>
            <a:ext cx="19358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10</a:t>
            </a:r>
            <a:r>
              <a:rPr lang="ja-JP" altLang="en-US" sz="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名様</a:t>
            </a:r>
            <a:endParaRPr lang="en-US" altLang="ja-JP" sz="9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7" name="Picture 15" descr="女性社員にパソコンを教える男性社員 ビジネスマン 無料イラスト | 素材Good">
            <a:extLst>
              <a:ext uri="{FF2B5EF4-FFF2-40B4-BE49-F238E27FC236}">
                <a16:creationId xmlns:a16="http://schemas.microsoft.com/office/drawing/2014/main" id="{71F9F2EB-5595-E028-3D91-5961B9AA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2387660"/>
            <a:ext cx="1324262" cy="105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83E24E7-A25B-6B85-A78B-48834942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81" y="2341481"/>
            <a:ext cx="862398" cy="111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0B69981-655C-D8B0-E042-1FC89064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04" y="2359085"/>
            <a:ext cx="1035434" cy="108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見える化 | 改善.net">
            <a:extLst>
              <a:ext uri="{FF2B5EF4-FFF2-40B4-BE49-F238E27FC236}">
                <a16:creationId xmlns:a16="http://schemas.microsoft.com/office/drawing/2014/main" id="{2CE52884-AA0C-7E40-11B6-5B0C46BF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20" y="1167843"/>
            <a:ext cx="960270" cy="11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可視化イラスト｜無料イラスト・フリー素材なら「イラストAC」">
            <a:extLst>
              <a:ext uri="{FF2B5EF4-FFF2-40B4-BE49-F238E27FC236}">
                <a16:creationId xmlns:a16="http://schemas.microsoft.com/office/drawing/2014/main" id="{966D870D-012F-A2FA-A770-B963A084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51" y="2312618"/>
            <a:ext cx="1576903" cy="11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よく見る人 | イラストマン人物フリーイラスト素材集">
            <a:extLst>
              <a:ext uri="{FF2B5EF4-FFF2-40B4-BE49-F238E27FC236}">
                <a16:creationId xmlns:a16="http://schemas.microsoft.com/office/drawing/2014/main" id="{B28C6F4C-A7A4-BF50-6925-85CBA79C2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2" t="10737" r="36705" b="6476"/>
          <a:stretch/>
        </p:blipFill>
        <p:spPr bwMode="auto">
          <a:xfrm>
            <a:off x="5819244" y="2345586"/>
            <a:ext cx="831150" cy="115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落とし穴に落ちる人のイラスト | かわいいフリー素材集 いらすとや">
            <a:extLst>
              <a:ext uri="{FF2B5EF4-FFF2-40B4-BE49-F238E27FC236}">
                <a16:creationId xmlns:a16="http://schemas.microsoft.com/office/drawing/2014/main" id="{EDD57E13-326D-40C8-5412-C00F1B036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41" y="1163344"/>
            <a:ext cx="1085514" cy="10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備えよう！ 自主防災 [（災害時）災害時にすべきことは？] ｜浦安市防災のてびき｜">
            <a:extLst>
              <a:ext uri="{FF2B5EF4-FFF2-40B4-BE49-F238E27FC236}">
                <a16:creationId xmlns:a16="http://schemas.microsoft.com/office/drawing/2014/main" id="{CD2943F2-D2A1-82C4-86F7-DEF75E9D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00" y="4785249"/>
            <a:ext cx="898660" cy="91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2" descr="テキスト&#10;&#10;自動的に生成された説明">
            <a:extLst>
              <a:ext uri="{FF2B5EF4-FFF2-40B4-BE49-F238E27FC236}">
                <a16:creationId xmlns:a16="http://schemas.microsoft.com/office/drawing/2014/main" id="{53D038AA-800A-1BB8-DABD-5014F7CA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87" y="4930123"/>
            <a:ext cx="740406" cy="71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在庫管理イラスト／無料イラストなら「イラストAC」">
            <a:extLst>
              <a:ext uri="{FF2B5EF4-FFF2-40B4-BE49-F238E27FC236}">
                <a16:creationId xmlns:a16="http://schemas.microsoft.com/office/drawing/2014/main" id="{6C05416D-D59B-DC7C-5B40-367DC61E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22" y="4792329"/>
            <a:ext cx="803693" cy="8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0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6858000" cy="6200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591153"/>
            <a:ext cx="5985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</a:t>
            </a:r>
            <a:r>
              <a:rPr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第１回　物流の最適化と見える化でコストダウンする極意を学ぶ</a:t>
            </a:r>
            <a:r>
              <a:rPr lang="en-US" altLang="ja-JP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endParaRPr lang="ja-JP" altLang="en-US" sz="1200" dirty="0">
              <a:solidFill>
                <a:schemeClr val="tx2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buNone/>
            </a:pP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★申込方法：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①インターネットでホームページより申し込み</a:t>
            </a:r>
            <a:b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:  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②裏面の受講申込書にご記入の上、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で申し込み     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受付完了後、参加票と請求書をメールでお送りさせて頂きますので、</a:t>
            </a:r>
            <a:b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弊社指定の銀行口座までご参加費・情報交換会費をお振込みください。 ）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  <a:p>
            <a:r>
              <a:rPr lang="en-US" altLang="ja-JP" sz="105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※</a:t>
            </a:r>
            <a:r>
              <a:rPr lang="ja-JP" altLang="en-US" sz="105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セミナー開催３日前を過ぎてのキャンセルは、１００％参加費を徴収させて頂きます。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                                                                           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620640" y="144484"/>
            <a:ext cx="4221088" cy="41210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 03-5829-4778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2682" y="-735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参加申込書</a:t>
            </a:r>
            <a:endParaRPr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6482" y="315186"/>
            <a:ext cx="2340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Application Form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8" name="Picture 10" descr="「申込イラスト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32" y="647188"/>
            <a:ext cx="1311944" cy="10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10CF7CB0-A5C0-4D1C-8ED2-5851FCCB6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3945"/>
              </p:ext>
            </p:extLst>
          </p:nvPr>
        </p:nvGraphicFramePr>
        <p:xfrm>
          <a:off x="55657" y="1736407"/>
          <a:ext cx="6741368" cy="73811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330">
                  <a:extLst>
                    <a:ext uri="{9D8B030D-6E8A-4147-A177-3AD203B41FA5}">
                      <a16:colId xmlns:a16="http://schemas.microsoft.com/office/drawing/2014/main" val="962340038"/>
                    </a:ext>
                  </a:extLst>
                </a:gridCol>
              </a:tblGrid>
              <a:tr h="3314880">
                <a:tc>
                  <a:txBody>
                    <a:bodyPr/>
                    <a:lstStyle/>
                    <a:p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ja-JP" sz="1300" b="1" dirty="0">
                          <a:ln w="0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『</a:t>
                      </a:r>
                      <a:r>
                        <a:rPr lang="ja-JP" altLang="en-US" sz="1300" b="1" dirty="0">
                          <a:ln w="0"/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第１回　</a:t>
                      </a:r>
                      <a:r>
                        <a:rPr lang="ja-JP" altLang="en-US" sz="1400" b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物流の最適化と見える化でコストダウンする極意を学ぶ</a:t>
                      </a:r>
                      <a:r>
                        <a:rPr lang="en-US" altLang="ja-JP" sz="1300" b="1" dirty="0">
                          <a:ln w="0"/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』</a:t>
                      </a:r>
                      <a:endParaRPr lang="en-US" altLang="ja-JP" sz="1300" b="1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１．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202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５年１０月２２日（水）</a:t>
                      </a:r>
                      <a:endParaRPr lang="en-US" altLang="ja-JP" sz="1400" b="1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【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受付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】13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15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～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【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講義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】13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：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30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～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16: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４</a:t>
                      </a:r>
                      <a:r>
                        <a:rPr lang="en-US" altLang="ja-JP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0</a:t>
                      </a:r>
                      <a:r>
                        <a:rPr lang="ja-JP" altLang="en-US" sz="14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 </a:t>
                      </a:r>
                      <a:endParaRPr lang="en-US" altLang="ja-JP" sz="1050" b="1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lang="ja-JP" altLang="en-US" sz="10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２．参加費：</a:t>
                      </a:r>
                      <a:r>
                        <a:rPr lang="ja-JP" altLang="en-US" sz="10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一　般 ：</a:t>
                      </a:r>
                      <a:r>
                        <a:rPr lang="en-US" altLang="ja-JP" sz="10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０</a:t>
                      </a:r>
                      <a:r>
                        <a:rPr lang="en-US" altLang="ja-JP" sz="10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,000</a:t>
                      </a:r>
                      <a:r>
                        <a:rPr lang="ja-JP" altLang="en-US" sz="10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円（税別）</a:t>
                      </a:r>
                      <a:endParaRPr lang="en-US" altLang="ja-JP" sz="1000" b="1" dirty="0">
                        <a:solidFill>
                          <a:srgbClr val="FF000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メイリオ" panose="020B0604030504040204" pitchFamily="50" charset="-128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0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       </a:t>
                      </a:r>
                      <a:r>
                        <a:rPr lang="ja-JP" altLang="en-US" sz="10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　　　　 会　員 ： 　５</a:t>
                      </a:r>
                      <a:r>
                        <a:rPr lang="en-US" altLang="ja-JP" sz="10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,000</a:t>
                      </a:r>
                      <a:r>
                        <a:rPr lang="ja-JP" altLang="en-US" sz="1000" b="1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円（税別）</a:t>
                      </a:r>
                      <a:endParaRPr lang="en-US" altLang="ja-JP" sz="1000" b="1" dirty="0">
                        <a:solidFill>
                          <a:srgbClr val="FF000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lang="ja-JP" altLang="en-US" sz="10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３．会　場：連合会館　４０５号会議室</a:t>
                      </a:r>
                      <a:endParaRPr lang="en-US" altLang="ja-JP" sz="1000" b="1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メイリオ" panose="020B0604030504040204" pitchFamily="50" charset="-128"/>
                      </a:endParaRPr>
                    </a:p>
                    <a:p>
                      <a:pPr fontAlgn="base"/>
                      <a:r>
                        <a:rPr lang="ja-JP" altLang="en-US" sz="10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４．交　通：</a:t>
                      </a:r>
                      <a:r>
                        <a:rPr lang="en-US" altLang="ja-JP" sz="1000" b="1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メイリオ" panose="020B0604030504040204" pitchFamily="50" charset="-128"/>
                        </a:rPr>
                        <a:t>http://rengokaikan.jp/access/</a:t>
                      </a:r>
                      <a:endParaRPr kumimoji="1" lang="ja-JP" altLang="en-US" sz="1000" b="1" i="0" kern="1200" dirty="0">
                        <a:solidFill>
                          <a:schemeClr val="tx1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+mn-cs"/>
                      </a:endParaRPr>
                    </a:p>
                    <a:p>
                      <a:pPr fontAlgn="base"/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（１）東京メトロ千代田線「新御茶ノ水駅」　Ｂ３出口（徒歩</a:t>
                      </a:r>
                      <a:r>
                        <a:rPr kumimoji="1" lang="en-US" altLang="ja-JP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0</a:t>
                      </a:r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分）</a:t>
                      </a:r>
                    </a:p>
                    <a:p>
                      <a:pPr fontAlgn="base"/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（２）東京メトロ丸ノ内線「淡路町駅」Ｂ３出口 </a:t>
                      </a:r>
                      <a:r>
                        <a:rPr kumimoji="1" lang="en-US" altLang="ja-JP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※</a:t>
                      </a:r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（Ｂ３出口まで徒歩</a:t>
                      </a:r>
                      <a:r>
                        <a:rPr kumimoji="1" lang="en-US" altLang="ja-JP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5</a:t>
                      </a:r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分）</a:t>
                      </a:r>
                    </a:p>
                    <a:p>
                      <a:pPr fontAlgn="base"/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（３）都営地下鉄新宿線「小川町駅」Ｂ３出口 </a:t>
                      </a:r>
                      <a:r>
                        <a:rPr kumimoji="1" lang="en-US" altLang="ja-JP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※</a:t>
                      </a:r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（Ｂ３出口まで徒歩</a:t>
                      </a:r>
                      <a:r>
                        <a:rPr kumimoji="1" lang="en-US" altLang="ja-JP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3</a:t>
                      </a:r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分）</a:t>
                      </a:r>
                    </a:p>
                    <a:p>
                      <a:pPr fontAlgn="base"/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（４）丸ノ内線／新宿線をご利用の方は地下道を通り、千代田線方面へ</a:t>
                      </a:r>
                    </a:p>
                    <a:p>
                      <a:pPr fontAlgn="base"/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　　</a:t>
                      </a:r>
                      <a:r>
                        <a:rPr kumimoji="1" lang="en-US" altLang="ja-JP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※B3a</a:t>
                      </a:r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・</a:t>
                      </a:r>
                      <a:r>
                        <a:rPr kumimoji="1" lang="en-US" altLang="ja-JP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B3b</a:t>
                      </a:r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出口は、違う方向へ出ますのでご注意ください。</a:t>
                      </a:r>
                    </a:p>
                    <a:p>
                      <a:pPr fontAlgn="base"/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（５）中央線・総武線　「御茶ノ水駅」　聖橋口（徒歩</a:t>
                      </a:r>
                      <a:r>
                        <a:rPr kumimoji="1" lang="en-US" altLang="ja-JP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5</a:t>
                      </a:r>
                      <a:r>
                        <a:rPr kumimoji="1" lang="ja-JP" altLang="en-US" sz="1000" b="1" i="0" kern="1200" dirty="0">
                          <a:solidFill>
                            <a:schemeClr val="tx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分）</a:t>
                      </a:r>
                      <a:endParaRPr kumimoji="1" lang="en-US" altLang="ja-JP" sz="1000" b="1" i="0" kern="1200" dirty="0">
                        <a:solidFill>
                          <a:schemeClr val="tx1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+mn-cs"/>
                      </a:endParaRPr>
                    </a:p>
                    <a:p>
                      <a:pPr fontAlgn="base"/>
                      <a:endParaRPr kumimoji="1" lang="en-US" altLang="ja-JP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US" altLang="ja-JP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lang="ja-JP" altLang="en-US" sz="4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</a:t>
                      </a:r>
                      <a:endParaRPr lang="ja-JP" altLang="en-US" sz="4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31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社名：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Company</a:t>
                      </a:r>
                      <a:r>
                        <a:rPr kumimoji="1" lang="en-US" altLang="ja-JP" sz="8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name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31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住所：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Address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電話：</a:t>
                      </a:r>
                      <a:endParaRPr kumimoji="1" lang="en-US" altLang="ja-JP" sz="110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Tel</a:t>
                      </a:r>
                      <a:endParaRPr kumimoji="1" lang="ja-JP" altLang="en-US" sz="80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45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FAX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42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参加者氏名１：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Participant’s Name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931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①部署②役職：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Department/Position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50775"/>
                  </a:ext>
                </a:extLst>
              </a:tr>
              <a:tr h="314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E-mail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763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参加者氏名２：</a:t>
                      </a:r>
                    </a:p>
                    <a:p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Participant’s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872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部署・役職：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Department/Position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41495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E-mail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：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58">
                <a:tc gridSpan="3">
                  <a:txBody>
                    <a:bodyPr/>
                    <a:lstStyle/>
                    <a:p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952DC2-F377-4505-A8B2-5A522D744D89}"/>
              </a:ext>
            </a:extLst>
          </p:cNvPr>
          <p:cNvSpPr txBox="1"/>
          <p:nvPr/>
        </p:nvSpPr>
        <p:spPr>
          <a:xfrm>
            <a:off x="40309" y="8710403"/>
            <a:ext cx="684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※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セミナーのお問い合わせは：ロジクエスト株式会社　〒</a:t>
            </a:r>
            <a: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111-0055 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東京都台東区三筋</a:t>
            </a:r>
            <a: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2-4-4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 メゾンユーキ２０１</a:t>
            </a:r>
            <a:b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</a:b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ＴＥＬ：</a:t>
            </a:r>
            <a: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03-5829-4777 FAX:03-5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８</a:t>
            </a:r>
            <a: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29-4778 </a:t>
            </a:r>
            <a: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  <a:hlinkClick r:id="rId4"/>
              </a:rPr>
              <a:t>URL:https://www.luckylogi.co.jp/</a:t>
            </a:r>
            <a: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  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担当：清水</a:t>
            </a:r>
            <a:endParaRPr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  <a:p>
            <a:r>
              <a:rPr lang="en-US" altLang="ja-JP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メイリオ" panose="020B0604030504040204" pitchFamily="50" charset="-128"/>
              </a:rPr>
              <a:t>※</a:t>
            </a:r>
            <a:r>
              <a:rPr lang="ja-JP" altLang="en-US" sz="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ご記入いただいた個人情報は、当該セミナーの運営と、弊社サービスに関する案内資料の送付に利用させていただきます。ご了承の上お申し込みください。</a:t>
            </a:r>
          </a:p>
          <a:p>
            <a:endParaRPr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21" name="Picture 4" descr="「申込イラスト」の画像検索結果">
            <a:extLst>
              <a:ext uri="{FF2B5EF4-FFF2-40B4-BE49-F238E27FC236}">
                <a16:creationId xmlns:a16="http://schemas.microsoft.com/office/drawing/2014/main" id="{7EC26517-CFB5-459C-905E-8F1681661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20621"/>
          <a:stretch/>
        </p:blipFill>
        <p:spPr bwMode="auto">
          <a:xfrm>
            <a:off x="137706" y="2722960"/>
            <a:ext cx="1112162" cy="130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AC2409C-200A-428B-AE4C-2EE5CABDAB51}"/>
              </a:ext>
            </a:extLst>
          </p:cNvPr>
          <p:cNvCxnSpPr>
            <a:cxnSpLocks/>
          </p:cNvCxnSpPr>
          <p:nvPr/>
        </p:nvCxnSpPr>
        <p:spPr>
          <a:xfrm>
            <a:off x="40309" y="4169556"/>
            <a:ext cx="67567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1F24109-C197-4EA4-8615-BC1F238C3298}"/>
              </a:ext>
            </a:extLst>
          </p:cNvPr>
          <p:cNvSpPr txBox="1"/>
          <p:nvPr/>
        </p:nvSpPr>
        <p:spPr>
          <a:xfrm>
            <a:off x="158040" y="1957995"/>
            <a:ext cx="109465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セミナー概要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E32097C-C289-4AE6-9CD1-0E57991A67DA}"/>
              </a:ext>
            </a:extLst>
          </p:cNvPr>
          <p:cNvSpPr txBox="1"/>
          <p:nvPr/>
        </p:nvSpPr>
        <p:spPr>
          <a:xfrm>
            <a:off x="76932" y="4292666"/>
            <a:ext cx="1256871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情報交換会</a:t>
            </a:r>
            <a:endParaRPr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参加者は</a:t>
            </a:r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☑</a:t>
            </a:r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endParaRPr kumimoji="1"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入れて下さい。</a:t>
            </a:r>
          </a:p>
        </p:txBody>
      </p:sp>
      <p:pic>
        <p:nvPicPr>
          <p:cNvPr id="26" name="Picture 60" descr="連合会館周辺地図">
            <a:extLst>
              <a:ext uri="{FF2B5EF4-FFF2-40B4-BE49-F238E27FC236}">
                <a16:creationId xmlns:a16="http://schemas.microsoft.com/office/drawing/2014/main" id="{66D3F9C1-4AF9-4F8A-9C0D-76C5D8DE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68" y="2081579"/>
            <a:ext cx="1370137" cy="201846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1D724F-BF97-4501-B61E-E113042AAAB5}"/>
              </a:ext>
            </a:extLst>
          </p:cNvPr>
          <p:cNvSpPr txBox="1"/>
          <p:nvPr/>
        </p:nvSpPr>
        <p:spPr>
          <a:xfrm>
            <a:off x="5186736" y="2013323"/>
            <a:ext cx="1554632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連合会館までの地図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7DD6DF3-9AC2-4812-AB78-1CF66FC04EFE}"/>
              </a:ext>
            </a:extLst>
          </p:cNvPr>
          <p:cNvSpPr txBox="1"/>
          <p:nvPr/>
        </p:nvSpPr>
        <p:spPr>
          <a:xfrm>
            <a:off x="1949717" y="4291729"/>
            <a:ext cx="325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★情報交換会</a:t>
            </a:r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（同業他社との人脈づく</a:t>
            </a:r>
            <a:r>
              <a:rPr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！）</a:t>
            </a:r>
            <a:endParaRPr kumimoji="1" lang="en-US" altLang="ja-JP" sz="12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２０２５年１０</a:t>
            </a:r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月２２日</a:t>
            </a:r>
            <a:r>
              <a:rPr kumimoji="1"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（水）</a:t>
            </a:r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１７：００～１９：００</a:t>
            </a:r>
            <a:endParaRPr lang="en-US" altLang="ja-JP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参加料：５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,</a:t>
            </a:r>
            <a:r>
              <a:rPr kumimoji="1"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０００円（税別）</a:t>
            </a:r>
            <a:r>
              <a:rPr kumimoji="1"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１名</a:t>
            </a:r>
            <a:r>
              <a:rPr lang="en-US" altLang="ja-JP" sz="1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kumimoji="1" lang="ja-JP" altLang="en-US" sz="1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16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1179</Words>
  <Application>Microsoft Office PowerPoint</Application>
  <PresentationFormat>画面に合わせる (4:3)</PresentationFormat>
  <Paragraphs>113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UD デジタル 教科書体 NK-B</vt:lpstr>
      <vt:lpstr>UD デジタル 教科書体 NP-B</vt:lpstr>
      <vt:lpstr>メイリオ</vt:lpstr>
      <vt:lpstr>游ゴシック</vt:lpstr>
      <vt:lpstr>Arial</vt:lpstr>
      <vt:lpstr>Calibri</vt:lpstr>
      <vt:lpstr>Century Gothic</vt:lpstr>
      <vt:lpstr>Wingdings</vt:lpstr>
      <vt:lpstr>Office ​​テーマ</vt:lpstr>
      <vt:lpstr>PowerPoint プレゼンテーション</vt:lpstr>
      <vt:lpstr>PowerPoint プレゼンテーション</vt:lpstr>
    </vt:vector>
  </TitlesOfParts>
  <Company>www.tempworks.org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TEMPWORKS テンプレート</dc:title>
  <dc:subject>www.tempworks.org　テンプレート</dc:subject>
  <dc:creator>www.tempworks.org</dc:creator>
  <cp:keywords>テンプレート</cp:keywords>
  <cp:lastModifiedBy>一成 清水</cp:lastModifiedBy>
  <cp:revision>97</cp:revision>
  <cp:lastPrinted>2023-11-29T03:02:57Z</cp:lastPrinted>
  <dcterms:created xsi:type="dcterms:W3CDTF">2015-02-02T08:53:02Z</dcterms:created>
  <dcterms:modified xsi:type="dcterms:W3CDTF">2025-01-06T09:55:12Z</dcterms:modified>
</cp:coreProperties>
</file>